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Documents\Google%20Data%20Analytics%20learning\Google%20Data%20Analysis%20docs%20-%20Part%208\Cyclistic%20-%20data\avg_ride_length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[avg_ride_length.csv]Sheet3!PivotTable45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of Ride length by Day of Week and Type of Rider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Sheet3!$A$5:$A$11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Sheet3!$B$5:$B$11</c:f>
              <c:numCache>
                <c:formatCode>General</c:formatCode>
                <c:ptCount val="7"/>
                <c:pt idx="0">
                  <c:v>965</c:v>
                </c:pt>
                <c:pt idx="1">
                  <c:v>828</c:v>
                </c:pt>
                <c:pt idx="2">
                  <c:v>731</c:v>
                </c:pt>
                <c:pt idx="3">
                  <c:v>725</c:v>
                </c:pt>
                <c:pt idx="4">
                  <c:v>743</c:v>
                </c:pt>
                <c:pt idx="5">
                  <c:v>793</c:v>
                </c:pt>
                <c:pt idx="6">
                  <c:v>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9B-44C4-B79E-D2674CDC788B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Sheet3!$A$5:$A$11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Sheet3!$C$5:$C$11</c:f>
              <c:numCache>
                <c:formatCode>General</c:formatCode>
                <c:ptCount val="7"/>
                <c:pt idx="0">
                  <c:v>588</c:v>
                </c:pt>
                <c:pt idx="1">
                  <c:v>515</c:v>
                </c:pt>
                <c:pt idx="2">
                  <c:v>516</c:v>
                </c:pt>
                <c:pt idx="3">
                  <c:v>523</c:v>
                </c:pt>
                <c:pt idx="4">
                  <c:v>527</c:v>
                </c:pt>
                <c:pt idx="5">
                  <c:v>530</c:v>
                </c:pt>
                <c:pt idx="6">
                  <c:v>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9B-44C4-B79E-D2674CDC7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9348287"/>
        <c:axId val="999349951"/>
      </c:barChart>
      <c:catAx>
        <c:axId val="999348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9349951"/>
        <c:crosses val="autoZero"/>
        <c:auto val="1"/>
        <c:lblAlgn val="ctr"/>
        <c:lblOffset val="100"/>
        <c:noMultiLvlLbl val="0"/>
      </c:catAx>
      <c:valAx>
        <c:axId val="999349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9348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1E1A3B-438A-0D8A-8D07-751C4248D6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B2AF7-7666-895E-2720-5283320076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6464C-1F21-41B3-85C2-C7243E2A8BAD}" type="datetime1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5D56D-BC13-4A5F-49DA-FBD9986688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D626F-FC9B-EA37-B359-2DAFF0E008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F6653-2A46-4A42-9158-3D54A4CE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7041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5DC2B-410D-437C-A5A1-9F6A60234671}" type="datetime1">
              <a:rPr lang="en-US" smtClean="0"/>
              <a:t>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002C6-54D4-4C45-97BE-F92B57422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3146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50BFDFC-56F9-4612-865D-53BA42CC31E1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Last updated: 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95E41-EF7A-4999-BDB7-C0E9A494165A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9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B6B34-E0CE-4D33-937C-34757CF6E25F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39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E7ED-12E1-44D2-9AC0-93ACC3A6CB78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7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1430241-045D-40EC-AB49-AA5FB40521FC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Last updated: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1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C3A5-6106-4C79-9ED6-4A107664EC77}" type="datetime1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782E-AC48-4D52-A7C5-5BC15F073223}" type="datetime1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2CA49-0C3B-4886-97B0-46D633901C58}" type="datetime1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57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38196-4331-4D36-AF1E-8C0AE85076BB}" type="datetime1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87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DAA3D4A-BCDB-4400-BC78-3E0C528A5117}" type="datetime1">
              <a:rPr lang="en-US" smtClean="0"/>
              <a:t>2/18/2023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Last updated: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3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F3972D1-49B5-4028-B73E-8E24BBCF2B78}" type="datetime1">
              <a:rPr lang="en-US" smtClean="0"/>
              <a:t>2/18/2023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en-US"/>
              <a:t>Last updated: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86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C020370-94BF-4DDA-A63D-94B132401B07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Last updated: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5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7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vvy-tripdata.s3.amazonaws.com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ide.divvybikes.com/data-license-agreeme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8AB422-A27D-0EBF-0702-5B0617D3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532" y="11"/>
            <a:ext cx="7980934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2B342-1A67-4436-B447-1FDF1A119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>
                <a:solidFill>
                  <a:schemeClr val="bg1"/>
                </a:solidFill>
              </a:rPr>
              <a:t>Cyclistic</a:t>
            </a:r>
            <a:r>
              <a:rPr lang="en-US" sz="6600" b="1" dirty="0">
                <a:solidFill>
                  <a:schemeClr val="bg1"/>
                </a:solidFill>
              </a:rPr>
              <a:t> Bike Riding:</a:t>
            </a:r>
            <a:br>
              <a:rPr lang="en-US" sz="6600" b="1" dirty="0">
                <a:solidFill>
                  <a:schemeClr val="bg1"/>
                </a:solidFill>
              </a:rPr>
            </a:br>
            <a:r>
              <a:rPr lang="en-US" sz="66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2301A-DFF3-F335-9A25-55AA6ECDA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6040582"/>
            <a:ext cx="8936846" cy="96981"/>
          </a:xfrm>
        </p:spPr>
        <p:txBody>
          <a:bodyPr>
            <a:no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Report by by Peter Blackwell for Cyclistic management</a:t>
            </a:r>
          </a:p>
          <a:p>
            <a:r>
              <a:rPr lang="en-US" sz="1600">
                <a:solidFill>
                  <a:schemeClr val="bg1"/>
                </a:solidFill>
              </a:rPr>
              <a:t>December 17, 2022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0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6C5279-E73A-B7CE-4450-B178ED810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7" r="26170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054EF-03BE-7C58-C166-824AEFBDA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77378" y="6049096"/>
            <a:ext cx="1012874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fld id="{D9DEE7ED-12E1-44D2-9AC0-93ACC3A6CB78}" type="datetime1">
              <a:rPr lang="en-US" sz="1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 defTabSz="457200">
                <a:spcAft>
                  <a:spcPts val="600"/>
                </a:spcAft>
              </a:pPr>
              <a:t>2/18/2023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1FCD-D422-16C7-2F77-3C08A77E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7735" y="6049096"/>
            <a:ext cx="1167618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Last updated: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B08A4-75E8-C494-8A1D-37BAC70D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3193" y="731520"/>
            <a:ext cx="3113811" cy="1371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200" spc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Question: How are casual riders of </a:t>
            </a:r>
            <a:r>
              <a:rPr lang="en-US" sz="2200" spc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Cyclistic</a:t>
            </a:r>
            <a:r>
              <a:rPr lang="en-US" sz="2200" spc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bikes using the system different than subscribers?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EEE4E-4BA8-75E0-8901-90C839647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23192" y="2103120"/>
            <a:ext cx="311381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dirty="0"/>
          </a:p>
          <a:p>
            <a:pPr marL="0"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document will present graphs and tables to show how annual members (subscribers) and casual riders use </a:t>
            </a:r>
            <a:r>
              <a:rPr lang="en-US" dirty="0" err="1"/>
              <a:t>Cyclistic</a:t>
            </a:r>
            <a:r>
              <a:rPr lang="en-US" dirty="0"/>
              <a:t> bikes differently so management can make determinations on how to market memberships to casual riders.</a:t>
            </a:r>
          </a:p>
        </p:txBody>
      </p:sp>
    </p:spTree>
    <p:extLst>
      <p:ext uri="{BB962C8B-B14F-4D97-AF65-F5344CB8AC3E}">
        <p14:creationId xmlns:p14="http://schemas.microsoft.com/office/powerpoint/2010/main" val="3778175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5870BB34-1E11-4A38-961E-8BECD4EB2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 descr="Illuminated server room panel">
            <a:extLst>
              <a:ext uri="{FF2B5EF4-FFF2-40B4-BE49-F238E27FC236}">
                <a16:creationId xmlns:a16="http://schemas.microsoft.com/office/drawing/2014/main" id="{2634886F-66F6-678C-F61E-3426E4E75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56" r="9091" b="93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35" name="Rectangle 26">
            <a:extLst>
              <a:ext uri="{FF2B5EF4-FFF2-40B4-BE49-F238E27FC236}">
                <a16:creationId xmlns:a16="http://schemas.microsoft.com/office/drawing/2014/main" id="{3E480DB9-98E5-480A-AF30-5D73B612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0206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C1F246CF-DB85-4B25-B3A3-F5BBDEE3E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366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F6D515F-461A-79C1-BB8E-A9429865E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30" y="642594"/>
            <a:ext cx="6718433" cy="17465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spc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72215-28E1-35CB-2359-C6688C5A21DC}"/>
              </a:ext>
            </a:extLst>
          </p:cNvPr>
          <p:cNvSpPr txBox="1"/>
          <p:nvPr/>
        </p:nvSpPr>
        <p:spPr>
          <a:xfrm>
            <a:off x="671831" y="2389098"/>
            <a:ext cx="6718434" cy="3645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source data was taken from the Divvy system data website on AWS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https://divvy-tripdata.s3.amazonaws.com/index.html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months ranging from Dec. 2021 – Nov. 2022.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(For license see Appendix A)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Because this is uploaded by the Divvy system people, we should assume it conforms to the ROCCC principles (Reliable,  Original,  Comprehensive, Current, Cited)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twelve monthly files were extracted and loaded into MS Excel to verify the integrity of the data before analyzing using the R language.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ECF10-7770-2ABA-8F83-B33AA77A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8232" y="6118848"/>
            <a:ext cx="1870958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fld id="{5F3972D1-49B5-4028-B73E-8E24BBCF2B78}" type="datetime1">
              <a:rPr lang="en-US" sz="1000" smtClean="0"/>
              <a:pPr algn="l" defTabSz="457200">
                <a:spcAft>
                  <a:spcPts val="600"/>
                </a:spcAft>
              </a:pPr>
              <a:t>2/18/2023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1C6B1-FC44-FBBE-2E3B-738B64FB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7984" y="6118848"/>
            <a:ext cx="4907527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Last updated: </a:t>
            </a:r>
          </a:p>
        </p:txBody>
      </p:sp>
    </p:spTree>
    <p:extLst>
      <p:ext uri="{BB962C8B-B14F-4D97-AF65-F5344CB8AC3E}">
        <p14:creationId xmlns:p14="http://schemas.microsoft.com/office/powerpoint/2010/main" val="15337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4B73-69F1-1B55-23E2-0A216095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FROM ANALYSIS: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530BD-3984-86A9-17A7-F225D5F7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2CA49-0C3B-4886-97B0-46D633901C58}" type="datetime1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BE869-33D1-EA86-C34B-9C34AD1A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FEC81-ABF9-5C7C-2B9B-C1EF2EDFF8C8}"/>
              </a:ext>
            </a:extLst>
          </p:cNvPr>
          <p:cNvSpPr txBox="1"/>
          <p:nvPr/>
        </p:nvSpPr>
        <p:spPr>
          <a:xfrm>
            <a:off x="969818" y="2014194"/>
            <a:ext cx="8354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Member riders are using more often on all days</a:t>
            </a:r>
          </a:p>
          <a:p>
            <a:pPr marL="342900" indent="-342900">
              <a:buAutoNum type="arabicPeriod"/>
            </a:pPr>
            <a:r>
              <a:rPr lang="en-US" dirty="0"/>
              <a:t>Casual riders are taking longer rides on all days</a:t>
            </a:r>
          </a:p>
          <a:p>
            <a:pPr marL="342900" indent="-342900">
              <a:buAutoNum type="arabicPeriod"/>
            </a:pPr>
            <a:r>
              <a:rPr lang="en-US" dirty="0"/>
              <a:t>Member riding is steady all year; casual rides spike in the summer months</a:t>
            </a:r>
          </a:p>
        </p:txBody>
      </p:sp>
    </p:spTree>
    <p:extLst>
      <p:ext uri="{BB962C8B-B14F-4D97-AF65-F5344CB8AC3E}">
        <p14:creationId xmlns:p14="http://schemas.microsoft.com/office/powerpoint/2010/main" val="286221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AAE40DA-1F5A-4A1A-89CA-2BC620DCD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F61EE61-BBBF-A16E-E262-23DAEFBB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83" y="794269"/>
            <a:ext cx="7984033" cy="526946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62681-6679-0242-F304-0E23EEBF8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402435"/>
            <a:ext cx="58166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Last updated: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BB522-7097-899B-B636-4E58CE69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402435"/>
            <a:ext cx="289304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D38196-4331-4D36-AF1E-8C0AE85076BB}" type="datetime1">
              <a:rPr lang="en-US" smtClean="0"/>
              <a:pPr>
                <a:spcAft>
                  <a:spcPts val="600"/>
                </a:spcAft>
              </a:pPr>
              <a:t>2/18/2023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8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7A68E-E8D4-7ECC-EBA0-FCDD446C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089" y="643467"/>
            <a:ext cx="9019821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32F5C-C0A1-A460-9D8B-A53BEF47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035040"/>
            <a:ext cx="58166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Last updated: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F6CE6-DD1F-0218-E317-757BB3E7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D38196-4331-4D36-AF1E-8C0AE85076BB}" type="datetime1">
              <a:rPr lang="en-US" smtClean="0"/>
              <a:pPr>
                <a:spcAft>
                  <a:spcPts val="600"/>
                </a:spcAft>
              </a:pPr>
              <a:t>2/18/2023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69579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7D1DA-F272-EB3D-76EE-6D6B8CC8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49" y="803063"/>
            <a:ext cx="9253301" cy="52518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A421C-C892-F320-25B0-420754EB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355089"/>
            <a:ext cx="58166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Last updated: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F9BEB-0F49-BD83-6B81-B6308534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355089"/>
            <a:ext cx="289304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D38196-4331-4D36-AF1E-8C0AE85076BB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2/18/2023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5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6572-2D24-46ED-EF8B-C8F31888D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E65B8-D021-E316-E029-C0DCC57E4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License:</a:t>
            </a:r>
          </a:p>
          <a:p>
            <a:pPr marL="0" indent="0">
              <a:buNone/>
            </a:pPr>
            <a:r>
              <a:rPr lang="en-US" dirty="0"/>
              <a:t>	Data has been made available by Motivate International Inc. under this license: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hlinkClick r:id="rId2"/>
              </a:rPr>
              <a:t>https://ride.divvybikes.com/data-license-agreement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517E9-B934-770F-F1CC-5760FB08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E7ED-12E1-44D2-9AC0-93ACC3A6CB78}" type="datetime1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703C8-AD77-0704-C88E-5C0C17A5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Last updated: </a:t>
            </a:r>
          </a:p>
        </p:txBody>
      </p:sp>
    </p:spTree>
    <p:extLst>
      <p:ext uri="{BB962C8B-B14F-4D97-AF65-F5344CB8AC3E}">
        <p14:creationId xmlns:p14="http://schemas.microsoft.com/office/powerpoint/2010/main" val="361544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5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25062-2AA8-1AA7-339D-39FC1E02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355089"/>
            <a:ext cx="58166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Last updated: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59698-AFE3-CEA0-EA4C-A7C6329F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355089"/>
            <a:ext cx="289304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3D38196-4331-4D36-AF1E-8C0AE85076BB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2/18/2023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B533F78-D4DB-496E-7639-9AD9F035A2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3051762"/>
              </p:ext>
            </p:extLst>
          </p:nvPr>
        </p:nvGraphicFramePr>
        <p:xfrm>
          <a:off x="801539" y="803063"/>
          <a:ext cx="10588922" cy="5251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4078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_2SEEDS">
      <a:dk1>
        <a:srgbClr val="000000"/>
      </a:dk1>
      <a:lt1>
        <a:srgbClr val="FFFFFF"/>
      </a:lt1>
      <a:dk2>
        <a:srgbClr val="312E1C"/>
      </a:dk2>
      <a:lt2>
        <a:srgbClr val="F0F1F3"/>
      </a:lt2>
      <a:accent1>
        <a:srgbClr val="B18C3B"/>
      </a:accent1>
      <a:accent2>
        <a:srgbClr val="C36C4D"/>
      </a:accent2>
      <a:accent3>
        <a:srgbClr val="9DA742"/>
      </a:accent3>
      <a:accent4>
        <a:srgbClr val="3B84B1"/>
      </a:accent4>
      <a:accent5>
        <a:srgbClr val="4D65C3"/>
      </a:accent5>
      <a:accent6>
        <a:srgbClr val="6149B7"/>
      </a:accent6>
      <a:hlink>
        <a:srgbClr val="3F67BF"/>
      </a:hlink>
      <a:folHlink>
        <a:srgbClr val="7F7F7F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34683</TotalTime>
  <Words>286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Garamond</vt:lpstr>
      <vt:lpstr>Sagona Book</vt:lpstr>
      <vt:lpstr>Sagona ExtraLight</vt:lpstr>
      <vt:lpstr>SavonVTI</vt:lpstr>
      <vt:lpstr>Cyclistic Bike Riding: Analysis</vt:lpstr>
      <vt:lpstr>Question: How are casual riders of Cyclistic bikes using the system different than subscribers?</vt:lpstr>
      <vt:lpstr>Data sources</vt:lpstr>
      <vt:lpstr>CONCLUSIONS FROM ANALYSIS:</vt:lpstr>
      <vt:lpstr>PowerPoint Presentation</vt:lpstr>
      <vt:lpstr>PowerPoint Presentation</vt:lpstr>
      <vt:lpstr>PowerPoint Presentation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 Bike Riding: Analysis</dc:title>
  <dc:creator>PETER  A</dc:creator>
  <cp:lastModifiedBy>PETER  A</cp:lastModifiedBy>
  <cp:revision>24</cp:revision>
  <dcterms:created xsi:type="dcterms:W3CDTF">2022-12-17T19:14:41Z</dcterms:created>
  <dcterms:modified xsi:type="dcterms:W3CDTF">2023-02-20T04:28:51Z</dcterms:modified>
</cp:coreProperties>
</file>